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62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863" y="2403566"/>
            <a:ext cx="3762103" cy="983098"/>
          </a:xfrm>
        </p:spPr>
        <p:txBody>
          <a:bodyPr/>
          <a:lstStyle/>
          <a:p>
            <a:r>
              <a:rPr lang="en-GB" sz="8000" dirty="0" smtClean="0">
                <a:solidFill>
                  <a:schemeClr val="bg1"/>
                </a:solidFill>
              </a:rPr>
              <a:t/>
            </a:r>
            <a:br>
              <a:rPr lang="en-GB" sz="8000" dirty="0" smtClean="0">
                <a:solidFill>
                  <a:schemeClr val="bg1"/>
                </a:solidFill>
              </a:rPr>
            </a:br>
            <a:r>
              <a:rPr lang="en-GB" sz="8000" dirty="0" smtClean="0">
                <a:solidFill>
                  <a:schemeClr val="bg1"/>
                </a:solidFill>
              </a:rPr>
              <a:t> 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Brian Darby</a:t>
            </a:r>
          </a:p>
          <a:p>
            <a:r>
              <a:rPr lang="en-GB" dirty="0" smtClean="0"/>
              <a:t>Advanced Diploma in Sports Nutrition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41074" y="2185851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Macronutrients. </a:t>
            </a:r>
            <a:r>
              <a:rPr lang="en-GB" sz="2200" dirty="0"/>
              <a:t>I</a:t>
            </a:r>
            <a:r>
              <a:rPr lang="en-GB" sz="2200" dirty="0" smtClean="0"/>
              <a:t>ntroduction to Carbohydrates, Proteins and Fats</a:t>
            </a:r>
            <a:endParaRPr lang="en-GB" sz="2200" dirty="0"/>
          </a:p>
        </p:txBody>
      </p:sp>
      <p:pic>
        <p:nvPicPr>
          <p:cNvPr id="4" name="Picture 3" descr="lime-cilantro &lt;strong&gt;pasta&lt;/strong&gt; salad | daisy's worl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8" y="1784288"/>
            <a:ext cx="1435465" cy="1063416"/>
          </a:xfrm>
          <a:prstGeom prst="rect">
            <a:avLst/>
          </a:prstGeom>
        </p:spPr>
      </p:pic>
      <p:pic>
        <p:nvPicPr>
          <p:cNvPr id="7" name="Picture 6" descr="GoodyFoodies: Recipe: &lt;strong&gt;Avocado&lt;/strong&gt; baked eggs + Mashed &lt;strong&gt;avocado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68" y="3924662"/>
            <a:ext cx="1371601" cy="1053737"/>
          </a:xfrm>
          <a:prstGeom prst="rect">
            <a:avLst/>
          </a:prstGeom>
        </p:spPr>
      </p:pic>
      <p:pic>
        <p:nvPicPr>
          <p:cNvPr id="8" name="Picture 7" descr="Drop It and Eat: Drop the Diet, Manage Your Weight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3711302"/>
            <a:ext cx="1330718" cy="1267097"/>
          </a:xfrm>
          <a:prstGeom prst="rect">
            <a:avLst/>
          </a:prstGeom>
        </p:spPr>
      </p:pic>
      <p:pic>
        <p:nvPicPr>
          <p:cNvPr id="9" name="Picture 8" descr="9pk - cells and digesti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77" y="1784288"/>
            <a:ext cx="1504890" cy="13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Fats- What are they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56932"/>
            <a:ext cx="6339183" cy="331893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 3 main types. Trans fats, Saturated fats and Unsaturated fats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Trans fats should be avoided.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Saturated fats (chicken, butter, cheese, beef) are animal sources. High Saturated Fat Diet can lead to heart attacks, strokes, obesity.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Unsaturated fats (Avocados, nuts, seeds, salmon) are plant sources. </a:t>
            </a:r>
          </a:p>
        </p:txBody>
      </p:sp>
      <p:pic>
        <p:nvPicPr>
          <p:cNvPr id="5" name="Picture 4" descr="Should we still be choosing &lt;strong&gt;fat&lt;/strong&gt;-free over full-&lt;strong&gt;fat&lt;/strong&gt; products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85" y="2556932"/>
            <a:ext cx="3262013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Fats- Why we need them?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716485" cy="33189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 We have been made to believe that fats are bad. Food pyramid states 2 servings/day. Dangerously inaccurate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Unsaturated Fats (HDL Cholesterol) travel through our blood and reduce, reuse and recycle LDL Cholesterol by sending it to our liver where it is reprocessed.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Fat is our bodies main resting fuel source. Burned at low intensity in the absence of carbohydrates.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Insulate, store our fat soluble vitamins and antioxidants, provide essential fatty acids, develop hormones and are energy dense.</a:t>
            </a:r>
            <a:endParaRPr lang="en-GB" dirty="0"/>
          </a:p>
        </p:txBody>
      </p:sp>
      <p:pic>
        <p:nvPicPr>
          <p:cNvPr id="4" name="Picture 3" descr="educacionfisicamaruxamallo - Health and fitne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2647406"/>
            <a:ext cx="2841965" cy="322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Fats-Recommended Daily Allowance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Aim for a fat intake between 20 -35% of </a:t>
            </a:r>
            <a:r>
              <a:rPr lang="en-GB" dirty="0" smtClean="0"/>
              <a:t>calories.</a:t>
            </a:r>
            <a:endParaRPr lang="en-GB" dirty="0" smtClean="0"/>
          </a:p>
          <a:p>
            <a:pPr lvl="0">
              <a:buClr>
                <a:srgbClr val="83992A"/>
              </a:buCl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Saturated Fats should be eaten in moderation. Unsaturated Fats should form the majority of our fats. LDL v’s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HDL’s</a:t>
            </a:r>
          </a:p>
          <a:p>
            <a:pPr lvl="0">
              <a:buClr>
                <a:srgbClr val="83992A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Excessively L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ow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Body Fat % can lead to host of problems. Blood pressure, </a:t>
            </a: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blood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clotting, infertility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men and women, absence of EFA, Minerals and Fat Soluble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Vitamins.</a:t>
            </a:r>
            <a:endParaRPr lang="en-GB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3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 Foods- Breakfast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foods can be made better, all foods can be made worse.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221658"/>
            <a:ext cx="3546565" cy="2330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3221658"/>
            <a:ext cx="3398517" cy="2330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760" y="3344091"/>
            <a:ext cx="24471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All easily acquired ingredients. Slow release carbs, good fats, HBV and LBV protein sources, vitamins and minerals, antioxidants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372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6376848" cy="1303867"/>
          </a:xfrm>
        </p:spPr>
        <p:txBody>
          <a:bodyPr/>
          <a:lstStyle/>
          <a:p>
            <a:pPr algn="l"/>
            <a:r>
              <a:rPr lang="en-GB" dirty="0" smtClean="0"/>
              <a:t>Healthy Snacks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8" y="2952206"/>
            <a:ext cx="3178568" cy="2842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3" y="2952206"/>
            <a:ext cx="2844757" cy="284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3627" y="2884352"/>
            <a:ext cx="2842623" cy="2978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0178" y="295417"/>
            <a:ext cx="2004328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Lunch and Dinner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775177"/>
            <a:ext cx="4423833" cy="331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5" y="2775177"/>
            <a:ext cx="46438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310367"/>
              </p:ext>
            </p:extLst>
          </p:nvPr>
        </p:nvGraphicFramePr>
        <p:xfrm>
          <a:off x="1149350" y="1376363"/>
          <a:ext cx="92329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Worksheet" r:id="rId3" imgW="7909773" imgH="4640556" progId="Excel.Sheet.12">
                  <p:embed/>
                </p:oleObj>
              </mc:Choice>
              <mc:Fallback>
                <p:oleObj name="Worksheet" r:id="rId3" imgW="7909773" imgH="46405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9350" y="1376363"/>
                        <a:ext cx="9232900" cy="449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15589" y="853440"/>
            <a:ext cx="841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Weekly Meal Plan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557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Golden 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6 Meals/Day. 3 Main Meals, 3 Good Snacks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All Foods can be made better and can also be made worse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If it was eaten 100 years ago, it’s good enough today!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Form good habits which you can maintain. Remember no one size fits all.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2-3 litres of water/day. Avoid </a:t>
            </a:r>
            <a:r>
              <a:rPr lang="en-GB" dirty="0"/>
              <a:t>Soft Drinks, Diet Drinks and Sugar Free Drinks </a:t>
            </a:r>
            <a:endParaRPr lang="en-GB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Rule of thumb, consume more vegetables than fruit each day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0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85" y="982132"/>
            <a:ext cx="10384970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	Questions???				Many Thanks &amp; Good Luck</a:t>
            </a:r>
            <a:endParaRPr lang="en-GB" dirty="0"/>
          </a:p>
        </p:txBody>
      </p:sp>
      <p:pic>
        <p:nvPicPr>
          <p:cNvPr id="5" name="Content Placeholder 4" descr="MSS: Bring us your burning science &lt;strong&gt;questions&lt;/strong&gt;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3" y="2560638"/>
            <a:ext cx="3595735" cy="3309937"/>
          </a:xfrm>
        </p:spPr>
      </p:pic>
      <p:pic>
        <p:nvPicPr>
          <p:cNvPr id="6" name="Content Placeholder 5" descr="&lt;strong&gt;Twitter&lt;/strong&gt; Considering Increasing Character Count to 10,00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2560638"/>
            <a:ext cx="780491" cy="634149"/>
          </a:xfrm>
        </p:spPr>
      </p:pic>
      <p:pic>
        <p:nvPicPr>
          <p:cNvPr id="7" name="Picture 6" descr="5 Easy Ways to Get Sued on &lt;strong&gt;Facebook&lt;/strong&gt; | Plagiarism Tod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96" y="3469426"/>
            <a:ext cx="978637" cy="978637"/>
          </a:xfrm>
          <a:prstGeom prst="rect">
            <a:avLst/>
          </a:prstGeom>
        </p:spPr>
      </p:pic>
      <p:pic>
        <p:nvPicPr>
          <p:cNvPr id="8" name="Picture 7" descr="3d-&lt;strong&gt;mobile-phone&lt;/strong&gt;-icon_500x500 | 3d &lt;strong&gt;mobile phone&lt;/strong&gt; icon vecto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45" y="4632402"/>
            <a:ext cx="999088" cy="999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3192" y="2560638"/>
            <a:ext cx="323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@</a:t>
            </a:r>
            <a:r>
              <a:rPr lang="en-GB" sz="3600" dirty="0" err="1" smtClean="0"/>
              <a:t>bodiarmada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576457" y="3629608"/>
            <a:ext cx="278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Brian Darby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07086" y="4730620"/>
            <a:ext cx="287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087 9164739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042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Carbohydrates. What are they?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P</a:t>
            </a:r>
            <a:r>
              <a:rPr lang="en-GB" dirty="0" smtClean="0"/>
              <a:t>rincipal </a:t>
            </a:r>
            <a:r>
              <a:rPr lang="en-GB" dirty="0"/>
              <a:t>source of </a:t>
            </a:r>
            <a:r>
              <a:rPr lang="en-GB" dirty="0" smtClean="0"/>
              <a:t>energy.</a:t>
            </a: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 </a:t>
            </a:r>
            <a:r>
              <a:rPr lang="en-GB" dirty="0"/>
              <a:t>Most important fuel for </a:t>
            </a:r>
            <a:r>
              <a:rPr lang="en-GB" dirty="0" smtClean="0"/>
              <a:t>exercise. Required in greater amounts for athletes.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Carbohydrates can be classified as “Simple” or “Complex”. Simple Carbohydrates will spike Blood Glucose Levels, Complex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Carbohydrates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will allow for a controlled and slow release of energy.</a:t>
            </a:r>
            <a:r>
              <a:rPr lang="en-GB" dirty="0"/>
              <a:t> </a:t>
            </a:r>
            <a:endParaRPr lang="en-GB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No </a:t>
            </a:r>
            <a:r>
              <a:rPr lang="en-GB" dirty="0"/>
              <a:t>“One Size fits all”. </a:t>
            </a:r>
            <a:endParaRPr lang="en-GB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</a:t>
            </a:r>
            <a:r>
              <a:rPr lang="en-GB" dirty="0" smtClean="0"/>
              <a:t>Carbohydrates are burned under high intensity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MyOrganicChemistry - Carbohydra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37" y="4232366"/>
            <a:ext cx="2603863" cy="16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Carbohydrates- Why we need them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599022" cy="331893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S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tored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the muscles as Glycogen which is converted to Glucose. This is our Fuel. More CHO’s needed on match and training days.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If an athlete runs out of Glucose, the body will burn Protein in its place.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This will lead to muscle breakdown, fatigue, poor performance and higher risk of injury.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Most athletes will “Carb Load” 3 Days before a big game. This combined with reduced training load will positively increase glycogen stores. Very important to use Smart Carbs only.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2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Carbohydrates- 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i="1" dirty="0" smtClean="0"/>
              <a:t>Simple Carbohydrates (High GI 70+)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 smtClean="0">
                <a:solidFill>
                  <a:srgbClr val="FF0000"/>
                </a:solidFill>
              </a:rPr>
              <a:t>Quick sugar rush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b="1" i="1" dirty="0" smtClean="0">
                <a:solidFill>
                  <a:srgbClr val="FF0000"/>
                </a:solidFill>
              </a:rPr>
              <a:t>White bread, rice, pasta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 smtClean="0">
                <a:solidFill>
                  <a:srgbClr val="FF0000"/>
                </a:solidFill>
              </a:rPr>
              <a:t>Sweets and jellies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 smtClean="0">
                <a:solidFill>
                  <a:srgbClr val="FF0000"/>
                </a:solidFill>
              </a:rPr>
              <a:t>Soft drinks, Lucozade, Cordial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i="1" dirty="0" smtClean="0">
                <a:solidFill>
                  <a:srgbClr val="FF0000"/>
                </a:solidFill>
              </a:rPr>
              <a:t>Biscuits </a:t>
            </a:r>
          </a:p>
          <a:p>
            <a:pPr marL="0" indent="0">
              <a:buNone/>
            </a:pPr>
            <a:endParaRPr lang="en-GB" b="1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i="1" dirty="0" smtClean="0"/>
              <a:t>Complex Carbohydrates(Low GI 0-55)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Slow &amp; Gradual release of energy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Whole-wheat Pasta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Brown Rice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Sweet Potato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Vegetables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</a:rPr>
              <a:t>Porridge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 smtClean="0"/>
          </a:p>
          <a:p>
            <a:pPr>
              <a:buFont typeface="Wingdings" panose="05000000000000000000" pitchFamily="2" charset="2"/>
              <a:buChar char="ü"/>
            </a:pPr>
            <a:endParaRPr lang="en-GB" dirty="0" smtClean="0"/>
          </a:p>
        </p:txBody>
      </p:sp>
      <p:pic>
        <p:nvPicPr>
          <p:cNvPr id="8" name="Picture 7" descr="File:Fruit, Vegetables and Grain NCI Visuals Online.jp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00" y="3856627"/>
            <a:ext cx="2726598" cy="19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639626"/>
              </p:ext>
            </p:extLst>
          </p:nvPr>
        </p:nvGraphicFramePr>
        <p:xfrm>
          <a:off x="960438" y="1106488"/>
          <a:ext cx="6116637" cy="454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Worksheet" r:id="rId3" imgW="6118825" imgH="4533955" progId="Excel.Sheet.12">
                  <p:embed/>
                </p:oleObj>
              </mc:Choice>
              <mc:Fallback>
                <p:oleObj name="Worksheet" r:id="rId3" imgW="6118825" imgH="4533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0438" y="1106488"/>
                        <a:ext cx="6116637" cy="454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2949" y="1106488"/>
            <a:ext cx="37969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Huge variance depending on needs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 Not “One Size </a:t>
            </a:r>
            <a:r>
              <a:rPr lang="en-GB" sz="2400" dirty="0"/>
              <a:t>F</a:t>
            </a:r>
            <a:r>
              <a:rPr lang="en-GB" sz="2400" dirty="0" smtClean="0"/>
              <a:t>its </a:t>
            </a:r>
            <a:r>
              <a:rPr lang="en-GB" sz="2400" dirty="0"/>
              <a:t>A</a:t>
            </a:r>
            <a:r>
              <a:rPr lang="en-GB" sz="2400" dirty="0" smtClean="0"/>
              <a:t>ll”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Simple CHO’s needed after exercise to replenish glycogen stores in muscles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Soft Drinks, Diet Drinks and Sugar Free Drinks AVOID, AVOID </a:t>
            </a:r>
            <a:r>
              <a:rPr lang="en-GB" sz="2400" dirty="0" err="1" smtClean="0"/>
              <a:t>AVOID</a:t>
            </a:r>
            <a:endParaRPr lang="en-GB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A trained athlete has twice as much stored glycogen as a sedentary </a:t>
            </a:r>
            <a:r>
              <a:rPr lang="en-GB" sz="2400" dirty="0" smtClean="0"/>
              <a:t>person</a:t>
            </a:r>
          </a:p>
        </p:txBody>
      </p:sp>
    </p:spTree>
    <p:extLst>
      <p:ext uri="{BB962C8B-B14F-4D97-AF65-F5344CB8AC3E}">
        <p14:creationId xmlns:p14="http://schemas.microsoft.com/office/powerpoint/2010/main" val="40141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Proteins- What are </a:t>
            </a:r>
            <a:r>
              <a:rPr lang="en-GB" dirty="0" smtClean="0"/>
              <a:t>they?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Clr>
                <a:srgbClr val="83992A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</a:rPr>
              <a:t>Proteins are Amino </a:t>
            </a:r>
            <a:r>
              <a:rPr lang="en-GB" dirty="0" smtClean="0">
                <a:solidFill>
                  <a:prstClr val="black"/>
                </a:solidFill>
              </a:rPr>
              <a:t>Acids.</a:t>
            </a:r>
            <a:endParaRPr lang="en-GB" dirty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83992A"/>
              </a:buClr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prstClr val="black"/>
                </a:solidFill>
              </a:rPr>
              <a:t>Body’s ability to digest protein w</a:t>
            </a:r>
            <a:r>
              <a:rPr lang="en-GB" dirty="0" smtClean="0">
                <a:solidFill>
                  <a:prstClr val="black"/>
                </a:solidFill>
              </a:rPr>
              <a:t>ill </a:t>
            </a:r>
            <a:r>
              <a:rPr lang="en-GB" dirty="0" smtClean="0">
                <a:solidFill>
                  <a:prstClr val="black"/>
                </a:solidFill>
              </a:rPr>
              <a:t>depend on body weight and composition. </a:t>
            </a:r>
            <a:endParaRPr lang="en-GB" dirty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83992A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</a:rPr>
              <a:t>Amino Acids can be Essential (</a:t>
            </a:r>
            <a:r>
              <a:rPr lang="en-GB" dirty="0" smtClean="0">
                <a:solidFill>
                  <a:prstClr val="black"/>
                </a:solidFill>
              </a:rPr>
              <a:t>Can’t </a:t>
            </a:r>
            <a:r>
              <a:rPr lang="en-GB" dirty="0">
                <a:solidFill>
                  <a:prstClr val="black"/>
                </a:solidFill>
              </a:rPr>
              <a:t>be produced by the body and must be taken in through food) and Non-Essential. </a:t>
            </a:r>
            <a:r>
              <a:rPr lang="en-GB" dirty="0" smtClean="0">
                <a:solidFill>
                  <a:prstClr val="black"/>
                </a:solidFill>
              </a:rPr>
              <a:t>(Got </a:t>
            </a:r>
            <a:r>
              <a:rPr lang="en-GB" dirty="0">
                <a:solidFill>
                  <a:prstClr val="black"/>
                </a:solidFill>
              </a:rPr>
              <a:t>from Food </a:t>
            </a:r>
            <a:r>
              <a:rPr lang="en-GB" dirty="0" smtClean="0">
                <a:solidFill>
                  <a:prstClr val="black"/>
                </a:solidFill>
              </a:rPr>
              <a:t>Sources)</a:t>
            </a:r>
            <a:endParaRPr lang="en-GB" dirty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</a:rPr>
              <a:t>Building Blocks for Muscle. Nitrogen is key</a:t>
            </a:r>
            <a:r>
              <a:rPr lang="en-GB" dirty="0" smtClean="0">
                <a:solidFill>
                  <a:prstClr val="black"/>
                </a:solidFill>
              </a:rPr>
              <a:t>.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5" name="Picture 4" descr="Carton of fresh farm &lt;strong&gt;eggs&lt;/strong&gt; - Free Stock 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319707"/>
            <a:ext cx="2431866" cy="16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778003"/>
          </a:xfrm>
        </p:spPr>
        <p:txBody>
          <a:bodyPr>
            <a:noAutofit/>
          </a:bodyPr>
          <a:lstStyle/>
          <a:p>
            <a:r>
              <a:rPr lang="en-GB" sz="3600" dirty="0" smtClean="0"/>
              <a:t>Proteins- </a:t>
            </a:r>
            <a:br>
              <a:rPr lang="en-GB" sz="3600" dirty="0" smtClean="0"/>
            </a:br>
            <a:r>
              <a:rPr lang="en-GB" sz="3600" dirty="0" smtClean="0"/>
              <a:t>Why we need them?</a:t>
            </a:r>
            <a:endParaRPr lang="en-GB" sz="3600" dirty="0"/>
          </a:p>
        </p:txBody>
      </p:sp>
      <p:pic>
        <p:nvPicPr>
          <p:cNvPr id="5" name="Content Placeholder 4" descr="Post a random Photo - The Pub - Shroomery Message Boar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3031065"/>
            <a:ext cx="3718454" cy="243840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0679" y="1187939"/>
            <a:ext cx="4863150" cy="4281530"/>
          </a:xfrm>
        </p:spPr>
        <p:txBody>
          <a:bodyPr>
            <a:normAutofit fontScale="47500" lnSpcReduction="20000"/>
          </a:bodyPr>
          <a:lstStyle/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/>
              <a:t>Primary function: Growth and repair of tissues and cells</a:t>
            </a:r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/>
              <a:t>Enzymatic function- all enzymes are proteins </a:t>
            </a:r>
            <a:endParaRPr lang="en-GB" sz="5000" dirty="0" smtClean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 smtClean="0"/>
              <a:t>Transport </a:t>
            </a:r>
            <a:r>
              <a:rPr lang="en-GB" sz="5000" dirty="0"/>
              <a:t>function- Act as carriers for other nutrients </a:t>
            </a:r>
            <a:endParaRPr lang="en-GB" sz="5000" dirty="0" smtClean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 smtClean="0"/>
              <a:t>Hormonal </a:t>
            </a:r>
            <a:r>
              <a:rPr lang="en-GB" sz="5000" dirty="0"/>
              <a:t>function- e.g. insulin </a:t>
            </a:r>
            <a:endParaRPr lang="en-GB" sz="5000" dirty="0" smtClean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 smtClean="0"/>
              <a:t>Immune </a:t>
            </a:r>
            <a:r>
              <a:rPr lang="en-GB" sz="5000" dirty="0"/>
              <a:t>function- antibodies fight illness </a:t>
            </a:r>
            <a:endParaRPr lang="en-GB" sz="5000" dirty="0" smtClean="0"/>
          </a:p>
          <a:p>
            <a:pPr marL="685800" indent="-685800" algn="l">
              <a:buFont typeface="Wingdings" panose="05000000000000000000" pitchFamily="2" charset="2"/>
              <a:buChar char="ü"/>
            </a:pPr>
            <a:r>
              <a:rPr lang="en-GB" sz="5000" dirty="0" smtClean="0"/>
              <a:t>Buffering </a:t>
            </a:r>
            <a:r>
              <a:rPr lang="en-GB" sz="5000" dirty="0"/>
              <a:t>function- maintain pH balance of the blood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4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Protein Sources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 Biological Value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Low Biological Value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2485070"/>
              </p:ext>
            </p:extLst>
          </p:nvPr>
        </p:nvGraphicFramePr>
        <p:xfrm>
          <a:off x="1295399" y="3234795"/>
          <a:ext cx="4365172" cy="2439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Worksheet" r:id="rId3" imgW="3208055" imgH="2019450" progId="Excel.Sheet.12">
                  <p:embed/>
                </p:oleObj>
              </mc:Choice>
              <mc:Fallback>
                <p:oleObj name="Worksheet" r:id="rId3" imgW="3208055" imgH="20194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399" y="3234795"/>
                        <a:ext cx="4365172" cy="2439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9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29983644"/>
              </p:ext>
            </p:extLst>
          </p:nvPr>
        </p:nvGraphicFramePr>
        <p:xfrm>
          <a:off x="6180670" y="3234795"/>
          <a:ext cx="4715928" cy="243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Worksheet" r:id="rId5" imgW="3520653" imgH="1836523" progId="Excel.Sheet.12">
                  <p:embed/>
                </p:oleObj>
              </mc:Choice>
              <mc:Fallback>
                <p:oleObj name="Worksheet" r:id="rId5" imgW="3520653" imgH="18365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0670" y="3234795"/>
                        <a:ext cx="4715928" cy="2439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7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Protein- Recommended Daily Allowance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Guidelines for protein </a:t>
            </a:r>
            <a:r>
              <a:rPr lang="en-GB" dirty="0" smtClean="0"/>
              <a:t>ingestion- 0.8g/kg/BW/day. </a:t>
            </a:r>
            <a:r>
              <a:rPr lang="en-GB" dirty="0"/>
              <a:t>Research recommends up to 2.5g/kg/</a:t>
            </a:r>
            <a:r>
              <a:rPr lang="en-GB" dirty="0" err="1"/>
              <a:t>bw</a:t>
            </a:r>
            <a:r>
              <a:rPr lang="en-GB" dirty="0"/>
              <a:t>/day for </a:t>
            </a:r>
            <a:r>
              <a:rPr lang="en-GB" dirty="0" smtClean="0"/>
              <a:t>athletes. 2g/kg/BW/day recommended for GAA players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 </a:t>
            </a:r>
            <a:r>
              <a:rPr lang="en-GB" dirty="0" smtClean="0"/>
              <a:t>Ingestion </a:t>
            </a:r>
            <a:r>
              <a:rPr lang="en-GB" dirty="0" smtClean="0"/>
              <a:t>needs to be properly spaced out over the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dirty="0" smtClean="0"/>
              <a:t>course </a:t>
            </a:r>
            <a:r>
              <a:rPr lang="en-GB" dirty="0" smtClean="0"/>
              <a:t>of the 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Average person capable of ingesting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  approximately </a:t>
            </a:r>
            <a:r>
              <a:rPr lang="en-GB" dirty="0" smtClean="0"/>
              <a:t>30g protein in each sitting</a:t>
            </a:r>
            <a:endParaRPr lang="en-GB" dirty="0"/>
          </a:p>
        </p:txBody>
      </p:sp>
      <p:pic>
        <p:nvPicPr>
          <p:cNvPr id="4" name="Picture 3" descr="File:&lt;strong&gt;Protein shake&lt;/strong&gt;.jpg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84" y="3387634"/>
            <a:ext cx="2915613" cy="25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1550</TotalTime>
  <Words>824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Garamond</vt:lpstr>
      <vt:lpstr>Wingdings</vt:lpstr>
      <vt:lpstr>Organic</vt:lpstr>
      <vt:lpstr>Worksheet</vt:lpstr>
      <vt:lpstr>Microsoft Excel Worksheet</vt:lpstr>
      <vt:lpstr>  </vt:lpstr>
      <vt:lpstr>Carbohydrates. What are they?</vt:lpstr>
      <vt:lpstr>Carbohydrates- Why we need them</vt:lpstr>
      <vt:lpstr>Carbohydrates- Sources</vt:lpstr>
      <vt:lpstr>PowerPoint Presentation</vt:lpstr>
      <vt:lpstr>Proteins- What are they?</vt:lpstr>
      <vt:lpstr>Proteins-  Why we need them?</vt:lpstr>
      <vt:lpstr>Protein Sources</vt:lpstr>
      <vt:lpstr>Protein- Recommended Daily Allowance</vt:lpstr>
      <vt:lpstr>Fats- What are they</vt:lpstr>
      <vt:lpstr>Fats- Why we need them? </vt:lpstr>
      <vt:lpstr>Fats-Recommended Daily Allowance</vt:lpstr>
      <vt:lpstr>Sample Foods- Breakfast</vt:lpstr>
      <vt:lpstr>Healthy Snacks</vt:lpstr>
      <vt:lpstr>Lunch and Dinner</vt:lpstr>
      <vt:lpstr>PowerPoint Presentation</vt:lpstr>
      <vt:lpstr>Golden Rules</vt:lpstr>
      <vt:lpstr> Questions???    Many Thanks &amp; Good Luck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Brian Darby</dc:creator>
  <cp:lastModifiedBy>Brian Darby</cp:lastModifiedBy>
  <cp:revision>48</cp:revision>
  <dcterms:created xsi:type="dcterms:W3CDTF">2018-02-12T21:04:03Z</dcterms:created>
  <dcterms:modified xsi:type="dcterms:W3CDTF">2018-02-20T21:47:41Z</dcterms:modified>
</cp:coreProperties>
</file>